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87" r:id="rId4"/>
    <p:sldId id="284" r:id="rId5"/>
    <p:sldId id="294" r:id="rId6"/>
    <p:sldId id="285" r:id="rId7"/>
    <p:sldId id="291" r:id="rId8"/>
    <p:sldId id="288" r:id="rId9"/>
    <p:sldId id="292" r:id="rId10"/>
    <p:sldId id="293" r:id="rId11"/>
    <p:sldId id="290" r:id="rId12"/>
    <p:sldId id="289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420B-19C8-42D3-AB13-B2E1F7E46B9F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B3A7B-7741-4448-8BF3-E1E57CA7FADD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="" xmlns:p14="http://schemas.microsoft.com/office/powerpoint/2010/main" val="37758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C7335-F7CF-4D9B-A6C5-19404EBE7A5A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5FBC-32BF-411B-ACE9-5E66BA55D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7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21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658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8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4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89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3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38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0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14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30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3A4F-0074-4D61-AC92-4EE9FD644A7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47D6-788F-43CC-84EE-4E4663291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2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99" y="1855695"/>
            <a:ext cx="7772400" cy="2237534"/>
          </a:xfrm>
        </p:spPr>
        <p:txBody>
          <a:bodyPr>
            <a:normAutofit fontScale="90000"/>
          </a:bodyPr>
          <a:lstStyle/>
          <a:p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000" b="1" dirty="0" smtClean="0"/>
              <a:t/>
            </a:r>
            <a:br>
              <a:rPr lang="sr-Latn-ME" sz="4000" b="1" dirty="0" smtClean="0"/>
            </a:br>
            <a:r>
              <a:rPr lang="sr-Latn-ME" sz="4400" b="1" dirty="0" smtClean="0">
                <a:latin typeface="+mn-lt"/>
              </a:rPr>
              <a:t>Uporedna analiza dodatnog tereta prema našim i stranim standardima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062" y="5706595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00099" y="4267200"/>
            <a:ext cx="797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 smtClean="0"/>
              <a:t>Nina Šišević, dipl. el. ing.                                    Prof. dr Jadranka Radović                        </a:t>
            </a:r>
          </a:p>
          <a:p>
            <a:r>
              <a:rPr lang="sr-Latn-ME" sz="2000" dirty="0" smtClean="0"/>
              <a:t> CGES AD                     	                          Elektrotehnički fakultet, Podgorica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953" y="1290918"/>
            <a:ext cx="7543800" cy="441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8906" y="733425"/>
            <a:ext cx="746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b="1" dirty="0" err="1" smtClean="0"/>
              <a:t>Grafi</a:t>
            </a:r>
            <a:r>
              <a:rPr lang="sr-Latn-CS" b="1" dirty="0" smtClean="0"/>
              <a:t>čka uporedna analiza dodatnog tereta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906" y="1035913"/>
            <a:ext cx="79203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400" b="1" dirty="0" smtClean="0">
                <a:latin typeface="Arial" charset="0"/>
              </a:rPr>
              <a:t>Zaključak</a:t>
            </a:r>
          </a:p>
          <a:p>
            <a:pPr>
              <a:buFont typeface="Wingdings" pitchFamily="2" charset="2"/>
              <a:buChar char="v"/>
            </a:pPr>
            <a:endParaRPr lang="sr-Latn-CS" b="1" dirty="0" smtClean="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endParaRPr lang="sr-Latn-CS" b="1" dirty="0" smtClean="0"/>
          </a:p>
          <a:p>
            <a:pPr algn="just">
              <a:buFont typeface="Wingdings" pitchFamily="2" charset="2"/>
              <a:buChar char="ü"/>
            </a:pPr>
            <a:r>
              <a:rPr lang="pl-PL" sz="2000" b="1" i="1" dirty="0" smtClean="0"/>
              <a:t>Adekvatno uvažavanje uticajnih klimatskih faktora pri određivanju opterećenja stubova nadzemnih EE vodova je od izuzetne važnosti.</a:t>
            </a:r>
          </a:p>
          <a:p>
            <a:pPr algn="just">
              <a:buFont typeface="Wingdings" pitchFamily="2" charset="2"/>
              <a:buChar char="ü"/>
            </a:pPr>
            <a:endParaRPr lang="pl-PL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sr-Latn-ME" sz="2000" b="1" i="1" dirty="0" smtClean="0"/>
              <a:t>U </a:t>
            </a:r>
            <a:r>
              <a:rPr lang="vi-VN" sz="2000" b="1" i="1" dirty="0" smtClean="0">
                <a:latin typeface="Calibri" pitchFamily="34" charset="0"/>
              </a:rPr>
              <a:t>oblasti projektovanja objekata potrebno je sprovesti što više uporednih analiza propisa da bi se izvršio odgovarajući izbor materijala i način proračuna</a:t>
            </a:r>
            <a:r>
              <a:rPr lang="sr-Latn-ME" sz="2000" b="1" i="1" dirty="0" smtClean="0">
                <a:latin typeface="Calibri" pitchFamily="34" charset="0"/>
              </a:rPr>
              <a:t> </a:t>
            </a:r>
            <a:r>
              <a:rPr lang="vi-VN" sz="2000" b="1" i="1" dirty="0" smtClean="0">
                <a:latin typeface="Calibri" pitchFamily="34" charset="0"/>
              </a:rPr>
              <a:t>konstrukcija prilagođen našem podneblju i ispravno definisali klimatski parametri koje treba usvojiti u odgovarajućim Nacionalnim aneksima. </a:t>
            </a:r>
            <a:endParaRPr lang="pl-PL" sz="2000" b="1" i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l-PL" sz="2000" dirty="0" smtClean="0"/>
          </a:p>
          <a:p>
            <a:pPr algn="just">
              <a:buFont typeface="Wingdings" pitchFamily="2" charset="2"/>
              <a:buChar char="ü"/>
            </a:pPr>
            <a:r>
              <a:rPr lang="sr-Latn-ME" sz="2000" b="1" i="1" dirty="0"/>
              <a:t>P</a:t>
            </a:r>
            <a:r>
              <a:rPr lang="en-US" sz="2000" b="1" i="1" dirty="0" err="1" smtClean="0"/>
              <a:t>ored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pitanja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izrade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odgovarajućih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nacionalnih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standarda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postavlja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pitanje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proširenja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optimalnog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rasporeda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meteoroloških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stanica</a:t>
            </a:r>
            <a:r>
              <a:rPr lang="en-US" sz="2000" b="1" i="1" dirty="0" smtClean="0"/>
              <a:t>. </a:t>
            </a:r>
            <a:endParaRPr lang="pl-PL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4329" y="2662518"/>
            <a:ext cx="6199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6000" b="1" dirty="0" smtClean="0"/>
              <a:t>HVALA NA PAŽNJI!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928" y="1223682"/>
            <a:ext cx="77589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Pitanja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diskusiju</a:t>
            </a:r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endParaRPr lang="en-US" sz="3600" b="1" dirty="0" smtClean="0"/>
          </a:p>
          <a:p>
            <a:r>
              <a:rPr lang="en-US" sz="2800" b="1" dirty="0" err="1" smtClean="0"/>
              <a:t>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</a:t>
            </a:r>
            <a:r>
              <a:rPr lang="en-US" sz="2800" b="1" dirty="0" smtClean="0"/>
              <a:t> IEC </a:t>
            </a:r>
            <a:r>
              <a:rPr lang="en-US" sz="2800" b="1" dirty="0" err="1" smtClean="0"/>
              <a:t>standardi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iz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oblasti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predvi</a:t>
            </a:r>
            <a:r>
              <a:rPr lang="sr-Latn-ME" sz="2800" b="1" dirty="0" smtClean="0"/>
              <a:t>đaju dimenzionisanje elemenata prema istovremenom djelovanju vjetra i dodatnog tereta, i ako da na koji način ?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80590" y="262778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3053" y="837311"/>
            <a:ext cx="3531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3200" b="1" dirty="0" smtClean="0">
                <a:latin typeface="Arial" charset="0"/>
              </a:rPr>
              <a:t> Dodatni teret   </a:t>
            </a:r>
            <a:endParaRPr lang="pl-PL" sz="3200" b="1" dirty="0">
              <a:latin typeface="Arial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8497" y="1593669"/>
            <a:ext cx="5401515" cy="4056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352" y="900518"/>
            <a:ext cx="8189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/>
          </a:p>
          <a:p>
            <a:pPr>
              <a:buFont typeface="Wingdings" pitchFamily="2" charset="2"/>
              <a:buChar char="v"/>
            </a:pPr>
            <a:endParaRPr lang="pl-PL" sz="2400" b="1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5458" y="946247"/>
            <a:ext cx="7382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sr-Latn-CS" dirty="0" smtClean="0">
                <a:latin typeface="Arial" charset="0"/>
              </a:rPr>
              <a:t> </a:t>
            </a:r>
            <a:r>
              <a:rPr lang="sr-Latn-CS" sz="2000" b="1" dirty="0" smtClean="0"/>
              <a:t>Pravilnik o tehničkim normativima za izgradnju nadzemnih elektroenergetskih vodova nazivnog napona od 1 kV do 400 kV</a:t>
            </a:r>
            <a:endParaRPr lang="en-US" sz="20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368" y="2280396"/>
            <a:ext cx="2452902" cy="81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199" y="2361920"/>
            <a:ext cx="5353866" cy="2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96281" y="3254188"/>
            <a:ext cx="3049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Gdje</a:t>
            </a:r>
            <a:r>
              <a:rPr lang="en-US" b="1" dirty="0" smtClean="0"/>
              <a:t> je: </a:t>
            </a:r>
          </a:p>
          <a:p>
            <a:endParaRPr lang="en-US" b="1" dirty="0" smtClean="0"/>
          </a:p>
          <a:p>
            <a:r>
              <a:rPr lang="en-US" b="1" i="1" dirty="0" err="1" smtClean="0"/>
              <a:t>kz</a:t>
            </a:r>
            <a:r>
              <a:rPr lang="en-US" b="1" dirty="0" smtClean="0"/>
              <a:t>- </a:t>
            </a:r>
            <a:r>
              <a:rPr lang="en-US" b="1" dirty="0" err="1" smtClean="0"/>
              <a:t>koeficijent</a:t>
            </a:r>
            <a:r>
              <a:rPr lang="en-US" b="1" dirty="0" smtClean="0"/>
              <a:t> zone </a:t>
            </a:r>
            <a:r>
              <a:rPr lang="en-US" b="1" dirty="0" err="1" smtClean="0"/>
              <a:t>leda</a:t>
            </a:r>
            <a:r>
              <a:rPr lang="en-US" b="1" dirty="0" smtClean="0"/>
              <a:t>,</a:t>
            </a:r>
          </a:p>
          <a:p>
            <a:endParaRPr lang="en-US" b="1" dirty="0" smtClean="0"/>
          </a:p>
          <a:p>
            <a:r>
              <a:rPr lang="en-US" b="1" i="1" dirty="0" smtClean="0"/>
              <a:t>d </a:t>
            </a:r>
            <a:r>
              <a:rPr lang="en-US" b="1" dirty="0" smtClean="0"/>
              <a:t>– pre</a:t>
            </a:r>
            <a:r>
              <a:rPr lang="sr-Latn-ME" b="1" dirty="0" smtClean="0"/>
              <a:t>čnik provodnika</a:t>
            </a:r>
            <a:r>
              <a:rPr lang="en-US" b="1" dirty="0" smtClean="0"/>
              <a:t> [mm]</a:t>
            </a:r>
            <a:r>
              <a:rPr lang="sr-Latn-ME" b="1" dirty="0" smtClean="0"/>
              <a:t> 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1417" y="1797441"/>
            <a:ext cx="746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</a:tabLst>
            </a:pPr>
            <a:r>
              <a:rPr lang="hr-HR" b="1" dirty="0" smtClean="0">
                <a:latin typeface="Arial" charset="0"/>
              </a:rPr>
              <a:t> </a:t>
            </a:r>
            <a:r>
              <a:rPr lang="hr-HR" sz="2400" b="1" dirty="0" smtClean="0"/>
              <a:t>IEC standard 60826</a:t>
            </a:r>
            <a:endParaRPr lang="hr-HR" sz="2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6B6FF"/>
              </a:clrFrom>
              <a:clrTo>
                <a:srgbClr val="66B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433" y="4548186"/>
            <a:ext cx="3300679" cy="55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98893" y="4461400"/>
            <a:ext cx="408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</a:t>
            </a:r>
            <a:r>
              <a:rPr lang="sr-Latn-ME" b="1" dirty="0" smtClean="0"/>
              <a:t>dje je : </a:t>
            </a:r>
            <a:r>
              <a:rPr lang="sr-Latn-ME" b="1" i="1" dirty="0" smtClean="0"/>
              <a:t>b</a:t>
            </a:r>
            <a:r>
              <a:rPr lang="sr-Latn-ME" b="1" dirty="0" smtClean="0"/>
              <a:t> </a:t>
            </a:r>
            <a:r>
              <a:rPr lang="en-US" b="1" dirty="0" smtClean="0"/>
              <a:t>[mm]</a:t>
            </a:r>
            <a:r>
              <a:rPr lang="sr-Latn-ME" b="1" dirty="0" smtClean="0"/>
              <a:t>-</a:t>
            </a:r>
            <a:r>
              <a:rPr lang="en-US" b="1" dirty="0" smtClean="0"/>
              <a:t> </a:t>
            </a:r>
            <a:r>
              <a:rPr lang="sr-Latn-ME" b="1" dirty="0" smtClean="0"/>
              <a:t>de</a:t>
            </a:r>
            <a:r>
              <a:rPr lang="en-US" b="1" dirty="0" err="1" smtClean="0"/>
              <a:t>bljina</a:t>
            </a:r>
            <a:r>
              <a:rPr lang="en-US" b="1" dirty="0" smtClean="0"/>
              <a:t> </a:t>
            </a:r>
            <a:r>
              <a:rPr lang="en-US" b="1" dirty="0" err="1" smtClean="0"/>
              <a:t>leda</a:t>
            </a:r>
            <a:r>
              <a:rPr lang="en-US" b="1" dirty="0" smtClean="0"/>
              <a:t> , </a:t>
            </a:r>
          </a:p>
          <a:p>
            <a:r>
              <a:rPr lang="en-US" b="1" i="1" dirty="0" smtClean="0"/>
              <a:t>                </a:t>
            </a:r>
            <a:r>
              <a:rPr lang="el-GR" b="1" i="1" dirty="0" smtClean="0"/>
              <a:t>δ</a:t>
            </a:r>
            <a:r>
              <a:rPr lang="en-US" b="1" i="1" dirty="0" smtClean="0"/>
              <a:t> </a:t>
            </a:r>
            <a:r>
              <a:rPr lang="en-US" b="1" dirty="0" smtClean="0"/>
              <a:t>[kg/m3]</a:t>
            </a:r>
            <a:r>
              <a:rPr lang="sr-Latn-ME" b="1" dirty="0" smtClean="0"/>
              <a:t> </a:t>
            </a:r>
            <a:r>
              <a:rPr lang="en-US" b="1" dirty="0" smtClean="0"/>
              <a:t> - </a:t>
            </a:r>
            <a:r>
              <a:rPr lang="en-US" b="1" dirty="0" err="1" smtClean="0"/>
              <a:t>gustina</a:t>
            </a:r>
            <a:r>
              <a:rPr lang="en-US" b="1" dirty="0" smtClean="0"/>
              <a:t> </a:t>
            </a:r>
            <a:r>
              <a:rPr lang="en-US" b="1" dirty="0" err="1" smtClean="0"/>
              <a:t>leda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27236" y="953333"/>
            <a:ext cx="7463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hr-HR" b="1" dirty="0" smtClean="0"/>
              <a:t> </a:t>
            </a:r>
            <a:r>
              <a:rPr lang="hr-HR" sz="3200" b="1" dirty="0" smtClean="0"/>
              <a:t>IEC standardi</a:t>
            </a:r>
            <a:endParaRPr lang="hr-HR" sz="3200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30823" y="2418976"/>
          <a:ext cx="5320554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60277"/>
                <a:gridCol w="2660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NIVO</a:t>
                      </a:r>
                      <a:r>
                        <a:rPr lang="en-US" baseline="0" dirty="0" smtClean="0"/>
                        <a:t> POUZDANOSTI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POVRATNI 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8222" y="3345294"/>
            <a:ext cx="8565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dirty="0" smtClean="0"/>
              <a:t>  </a:t>
            </a:r>
            <a:r>
              <a:rPr lang="vi-VN" b="1" dirty="0" smtClean="0">
                <a:latin typeface="Calibri" panose="020F0502020204030204" pitchFamily="34" charset="0"/>
              </a:rPr>
              <a:t>Prema preporukama IEC-a, dodatni teret se određuje na sljedeće načine</a:t>
            </a:r>
            <a:r>
              <a:rPr lang="vi-VN" b="1" dirty="0" smtClean="0"/>
              <a:t>:</a:t>
            </a:r>
            <a:endParaRPr lang="sr-Latn-ME" b="1" dirty="0" smtClean="0"/>
          </a:p>
          <a:p>
            <a:pPr>
              <a:buFont typeface="Wingdings" pitchFamily="2" charset="2"/>
              <a:buChar char="§"/>
            </a:pPr>
            <a:endParaRPr lang="sr-Latn-ME" b="1" dirty="0" smtClean="0"/>
          </a:p>
          <a:p>
            <a:pPr>
              <a:buFont typeface="Wingdings" pitchFamily="2" charset="2"/>
              <a:buChar char="§"/>
            </a:pPr>
            <a:r>
              <a:rPr lang="sr-Latn-ME" b="1" dirty="0" smtClean="0"/>
              <a:t> broj godina posmatranja </a:t>
            </a:r>
            <a:r>
              <a:rPr lang="en-US" b="1" dirty="0" smtClean="0"/>
              <a:t>≥</a:t>
            </a:r>
            <a:r>
              <a:rPr lang="sr-Latn-ME" b="1" dirty="0" smtClean="0"/>
              <a:t> 10 , srednja vrijednost </a:t>
            </a:r>
            <a:r>
              <a:rPr lang="en-US" b="1" dirty="0" smtClean="0"/>
              <a:t>ġ</a:t>
            </a:r>
            <a:endParaRPr lang="sr-Latn-ME" b="1" dirty="0" smtClean="0"/>
          </a:p>
          <a:p>
            <a:pPr>
              <a:buFont typeface="Wingdings" pitchFamily="2" charset="2"/>
              <a:buChar char="§"/>
            </a:pPr>
            <a:endParaRPr lang="sr-Latn-ME" b="1" dirty="0" smtClean="0"/>
          </a:p>
          <a:p>
            <a:pPr>
              <a:buFont typeface="Wingdings" pitchFamily="2" charset="2"/>
              <a:buChar char="§"/>
            </a:pPr>
            <a:r>
              <a:rPr lang="sr-Latn-ME" b="1" dirty="0" smtClean="0"/>
              <a:t> broj godina posmatranja  </a:t>
            </a:r>
            <a:r>
              <a:rPr lang="en-US" b="1" dirty="0" smtClean="0"/>
              <a:t>&lt; </a:t>
            </a:r>
            <a:r>
              <a:rPr lang="sr-Latn-ME" b="1" dirty="0" smtClean="0"/>
              <a:t>10 , srednja vrijednost </a:t>
            </a:r>
            <a:r>
              <a:rPr lang="en-US" b="1" dirty="0" smtClean="0"/>
              <a:t>ġ = 0.45 </a:t>
            </a:r>
            <a:r>
              <a:rPr lang="en-US" b="1" dirty="0" err="1" smtClean="0"/>
              <a:t>gmax</a:t>
            </a: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1418" y="4998713"/>
            <a:ext cx="293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</a:tabLst>
            </a:pPr>
            <a:r>
              <a:rPr lang="hr-HR" sz="2400" b="1" dirty="0"/>
              <a:t> IEC standard </a:t>
            </a:r>
            <a:r>
              <a:rPr lang="hr-HR" sz="2400" b="1" dirty="0" smtClean="0"/>
              <a:t>61174</a:t>
            </a:r>
            <a:endParaRPr lang="hr-H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27236" y="953333"/>
            <a:ext cx="7463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hr-HR" b="1" dirty="0" smtClean="0"/>
              <a:t> </a:t>
            </a:r>
            <a:r>
              <a:rPr lang="hr-HR" sz="3200" b="1" dirty="0" smtClean="0"/>
              <a:t>IEC standardi</a:t>
            </a:r>
            <a:endParaRPr lang="hr-HR" sz="3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317376" y="1842247"/>
          <a:ext cx="4433048" cy="11513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85465"/>
                <a:gridCol w="1947583"/>
              </a:tblGrid>
              <a:tr h="3837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Vla</a:t>
                      </a:r>
                      <a:r>
                        <a:rPr lang="sr-Latn-ME" dirty="0" smtClean="0"/>
                        <a:t>žni</a:t>
                      </a:r>
                      <a:r>
                        <a:rPr lang="sr-Latn-ME" baseline="0" dirty="0" smtClean="0"/>
                        <a:t> snijeg i meko inje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400 kg/m3</a:t>
                      </a:r>
                      <a:endParaRPr lang="en-US" dirty="0"/>
                    </a:p>
                  </a:txBody>
                  <a:tcPr/>
                </a:tc>
              </a:tr>
              <a:tr h="383789"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>
                          <a:latin typeface="+mn-lt"/>
                        </a:rPr>
                        <a:t>Tvrdo inje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>
                          <a:latin typeface="+mn-lt"/>
                        </a:rPr>
                        <a:t>700 kg/m3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</a:tr>
              <a:tr h="383789"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>
                          <a:latin typeface="+mn-lt"/>
                        </a:rPr>
                        <a:t>Glazirani led 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>
                          <a:latin typeface="+mn-lt"/>
                        </a:rPr>
                        <a:t>900 kg/m3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350" y="807747"/>
            <a:ext cx="8095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buFont typeface="Wingdings" pitchFamily="2" charset="2"/>
              <a:buChar char="v"/>
            </a:pPr>
            <a:r>
              <a:rPr lang="en-US" sz="2000" b="1" dirty="0" err="1" smtClean="0"/>
              <a:t>Osvrt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višednevni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prekid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snabdijevanju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električnom</a:t>
            </a:r>
            <a:r>
              <a:rPr lang="sr-Latn-ME" sz="2000" b="1" dirty="0" smtClean="0"/>
              <a:t> </a:t>
            </a:r>
            <a:r>
              <a:rPr lang="en-US" sz="2000" b="1" dirty="0" err="1" smtClean="0"/>
              <a:t>energijom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pojedinih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gradova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sjeveru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Crne</a:t>
            </a:r>
            <a:r>
              <a:rPr lang="en-US" sz="2000" b="1" dirty="0" smtClean="0"/>
              <a:t> Gore u </a:t>
            </a:r>
            <a:r>
              <a:rPr lang="en-US" sz="2000" b="1" dirty="0" err="1" smtClean="0"/>
              <a:t>periodu</a:t>
            </a:r>
            <a:r>
              <a:rPr lang="sr-Latn-ME" sz="2000" b="1" dirty="0" smtClean="0"/>
              <a:t> </a:t>
            </a:r>
            <a:r>
              <a:rPr lang="pl-PL" sz="2000" b="1" dirty="0" smtClean="0"/>
              <a:t>od 15.01.2013. do  03.02.2013. godine</a:t>
            </a:r>
            <a:endParaRPr lang="en-US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1907" y="1897195"/>
            <a:ext cx="5593975" cy="379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988" y="819835"/>
            <a:ext cx="7409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vi-VN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Poređenje uočenog dodatnog tereta sa projektovanim ledom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882" y="15702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Arial" charset="0"/>
              </a:rPr>
              <a:t>Jedinična</a:t>
            </a:r>
            <a:r>
              <a:rPr lang="en-US" dirty="0" smtClean="0">
                <a:latin typeface="Arial" charset="0"/>
              </a:rPr>
              <a:t> m</a:t>
            </a:r>
            <a:r>
              <a:rPr lang="pl-PL" dirty="0" smtClean="0">
                <a:latin typeface="Arial" charset="0"/>
              </a:rPr>
              <a:t>as</a:t>
            </a:r>
            <a:r>
              <a:rPr lang="en-US" dirty="0" smtClean="0">
                <a:latin typeface="Arial" charset="0"/>
              </a:rPr>
              <a:t>a</a:t>
            </a:r>
            <a:r>
              <a:rPr lang="pl-PL" dirty="0" smtClean="0">
                <a:latin typeface="Arial" charset="0"/>
              </a:rPr>
              <a:t> snijega na koju je dalekovod (110 kV) projektovan:</a:t>
            </a:r>
          </a:p>
          <a:p>
            <a:endParaRPr lang="pl-PL" dirty="0" smtClean="0">
              <a:latin typeface="Arial" charset="0"/>
            </a:endParaRPr>
          </a:p>
          <a:p>
            <a:r>
              <a:rPr lang="pl-PL" b="1" dirty="0" smtClean="0">
                <a:latin typeface="Arial" charset="0"/>
              </a:rPr>
              <a:t>        </a:t>
            </a:r>
            <a:r>
              <a:rPr lang="en-US" b="1" dirty="0" smtClean="0">
                <a:latin typeface="Arial" charset="0"/>
              </a:rPr>
              <a:t>m</a:t>
            </a:r>
            <a:r>
              <a:rPr lang="en-US" sz="1400" b="1" dirty="0" smtClean="0">
                <a:latin typeface="Arial" charset="0"/>
              </a:rPr>
              <a:t>sn, </a:t>
            </a:r>
            <a:r>
              <a:rPr lang="en-US" sz="1400" b="1" dirty="0" err="1" smtClean="0">
                <a:latin typeface="Arial" charset="0"/>
              </a:rPr>
              <a:t>proj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=1.2 [kg/m]</a:t>
            </a:r>
          </a:p>
          <a:p>
            <a:pPr algn="ctr"/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Dok</a:t>
            </a:r>
            <a:r>
              <a:rPr lang="en-US" dirty="0" smtClean="0">
                <a:latin typeface="Arial" charset="0"/>
              </a:rPr>
              <a:t> je </a:t>
            </a:r>
            <a:r>
              <a:rPr lang="en-US" dirty="0" err="1" smtClean="0">
                <a:latin typeface="Arial" charset="0"/>
              </a:rPr>
              <a:t>jedinična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masa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snijega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dalekovodu</a:t>
            </a:r>
            <a:r>
              <a:rPr lang="en-US" dirty="0" smtClean="0">
                <a:latin typeface="Arial" charset="0"/>
              </a:rPr>
              <a:t> </a:t>
            </a:r>
            <a:r>
              <a:rPr lang="pl-PL" dirty="0" smtClean="0">
                <a:latin typeface="Arial" charset="0"/>
              </a:rPr>
              <a:t>(110 kV)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iznosila</a:t>
            </a:r>
            <a:r>
              <a:rPr lang="en-US" dirty="0" smtClean="0">
                <a:solidFill>
                  <a:srgbClr val="003399"/>
                </a:solidFill>
                <a:latin typeface="Arial" charset="0"/>
              </a:rPr>
              <a:t>:</a:t>
            </a:r>
            <a:endParaRPr lang="sr-Latn-ME" dirty="0" smtClean="0">
              <a:solidFill>
                <a:srgbClr val="003399"/>
              </a:solidFill>
              <a:latin typeface="Arial" charset="0"/>
            </a:endParaRPr>
          </a:p>
          <a:p>
            <a:endParaRPr lang="en-US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846" y="3499828"/>
            <a:ext cx="2002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r-Latn-ME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latin typeface="Arial" charset="0"/>
              </a:rPr>
              <a:t>m</a:t>
            </a:r>
            <a:r>
              <a:rPr lang="en-US" sz="1400" b="1" dirty="0" smtClean="0">
                <a:latin typeface="Arial" charset="0"/>
              </a:rPr>
              <a:t>sn</a:t>
            </a:r>
            <a:r>
              <a:rPr lang="en-US" b="1" dirty="0" smtClean="0">
                <a:latin typeface="Arial" charset="0"/>
              </a:rPr>
              <a:t> =12.6 [kg/m]</a:t>
            </a:r>
            <a:endParaRPr lang="en-US" b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141" y="4388695"/>
            <a:ext cx="3536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</a:t>
            </a:r>
            <a:r>
              <a:rPr lang="vi-VN" b="1" dirty="0" smtClean="0">
                <a:latin typeface="Arial" charset="0"/>
              </a:rPr>
              <a:t>pterećenje na dalekovodu </a:t>
            </a:r>
            <a:r>
              <a:rPr lang="en-US" b="1" dirty="0" smtClean="0">
                <a:latin typeface="Arial" charset="0"/>
              </a:rPr>
              <a:t>je </a:t>
            </a:r>
            <a:r>
              <a:rPr lang="vi-VN" b="1" dirty="0" smtClean="0">
                <a:latin typeface="Arial" charset="0"/>
              </a:rPr>
              <a:t>bilo većeg</a:t>
            </a:r>
          </a:p>
          <a:p>
            <a:pPr algn="ctr"/>
            <a:r>
              <a:rPr lang="pl-PL" b="1" dirty="0" smtClean="0">
                <a:latin typeface="Arial" charset="0"/>
              </a:rPr>
              <a:t>reda veličine u odnosu na projektovano opterećenje!</a:t>
            </a:r>
            <a:endParaRPr lang="pl-PL" b="1" dirty="0"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5653" y="1384321"/>
            <a:ext cx="4598894" cy="420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212" y="1331258"/>
            <a:ext cx="7315200" cy="43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58906" y="733425"/>
            <a:ext cx="746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b="1" dirty="0" err="1" smtClean="0"/>
              <a:t>Grafi</a:t>
            </a:r>
            <a:r>
              <a:rPr lang="sr-Latn-CS" b="1" dirty="0" smtClean="0"/>
              <a:t>čka uporedna analiza dodatnog tereta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6000" sy="91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38" y="5760383"/>
            <a:ext cx="6941166" cy="800811"/>
          </a:xfrm>
        </p:spPr>
        <p:txBody>
          <a:bodyPr>
            <a:normAutofit/>
          </a:bodyPr>
          <a:lstStyle/>
          <a:p>
            <a:r>
              <a:rPr lang="sr-Latn-ME" sz="1800" b="1" dirty="0" smtClean="0"/>
              <a:t>IV Savjetovanje CG KO CIGRE</a:t>
            </a:r>
          </a:p>
          <a:p>
            <a:r>
              <a:rPr lang="sr-Latn-ME" sz="1800" b="1" dirty="0" smtClean="0"/>
              <a:t>Igalo, 11.-14.05.2015. godine</a:t>
            </a:r>
            <a:endParaRPr lang="en-US" sz="1800" b="1" dirty="0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500287" y="0"/>
            <a:ext cx="1166589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47825" y="276225"/>
            <a:ext cx="3162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ea typeface="Times New Roman" pitchFamily="18" charset="0"/>
              </a:rPr>
              <a:t>CRNOGORSKI KOMITET MEĐUNARODNOG VIJEĆA</a:t>
            </a:r>
            <a:endParaRPr lang="hr-HR" sz="1000" b="1" dirty="0" smtClean="0" bmk="OLE_LINK2">
              <a:solidFill>
                <a:srgbClr val="006666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ZA VELIKE ELEKTRIČNE MREŽE - </a:t>
            </a:r>
            <a:r>
              <a:rPr lang="en-US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CG KO </a:t>
            </a:r>
            <a:r>
              <a:rPr lang="hr-HR" sz="1000" b="1" dirty="0" smtClean="0" bmk="OLE_LINK2">
                <a:solidFill>
                  <a:srgbClr val="006666"/>
                </a:solidFill>
                <a:cs typeface="Times New Roman" pitchFamily="18" charset="0"/>
              </a:rPr>
              <a:t>CIGRE</a:t>
            </a:r>
            <a:endParaRPr lang="hr-HR" sz="1000" b="1" dirty="0" smtClean="0">
              <a:solidFill>
                <a:srgbClr val="006666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635" y="1344705"/>
            <a:ext cx="7409330" cy="42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8906" y="733425"/>
            <a:ext cx="746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b="1" dirty="0" err="1" smtClean="0"/>
              <a:t>Grafi</a:t>
            </a:r>
            <a:r>
              <a:rPr lang="sr-Latn-CS" b="1" dirty="0" smtClean="0"/>
              <a:t>čka uporedna analiza dodatnog tereta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34471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 CGES_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CGES_a</Template>
  <TotalTime>968</TotalTime>
  <Words>662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Prezentacija CGES_a</vt:lpstr>
      <vt:lpstr>            Uporedna analiza dodatnog tereta prema našim i stranim standardima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</dc:creator>
  <cp:lastModifiedBy>win7</cp:lastModifiedBy>
  <cp:revision>86</cp:revision>
  <dcterms:created xsi:type="dcterms:W3CDTF">2014-05-12T06:32:19Z</dcterms:created>
  <dcterms:modified xsi:type="dcterms:W3CDTF">2015-05-13T05:49:02Z</dcterms:modified>
</cp:coreProperties>
</file>